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5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433E8-0227-498C-9294-D91216D0F8DA}" type="datetimeFigureOut">
              <a:rPr lang="en-US" smtClean="0"/>
              <a:t>8/5/2019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741BA-5F78-42CE-95DB-79599CDF0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3984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84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755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5257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24447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24570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969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4028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3734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937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1396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106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6237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4590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907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18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85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8/5/2019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3566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8/5/2019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3643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447800"/>
            <a:ext cx="11887200" cy="3329581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Enduring Issues Essay</a:t>
            </a:r>
            <a:endParaRPr lang="en-US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32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471191"/>
            <a:ext cx="9404723" cy="1400530"/>
          </a:xfrm>
        </p:spPr>
        <p:txBody>
          <a:bodyPr/>
          <a:lstStyle/>
          <a:p>
            <a:r>
              <a:rPr lang="en-US" dirty="0" smtClean="0"/>
              <a:t>2. Enduring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588656"/>
            <a:ext cx="8946541" cy="4659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8. Environmental Impact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Definition: Area around us in which we live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Ex:  Navigable Rivers, Terrace Farming, Oceans, Mountains,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    Irregular Coastlines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/>
              <a:t>Main Question: How does our environment affect us?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     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88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Enduring Issue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455" y="1219201"/>
            <a:ext cx="11342253" cy="556029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800" b="1" dirty="0" smtClean="0"/>
              <a:t>9. Scarcity</a:t>
            </a:r>
          </a:p>
          <a:p>
            <a:pPr marL="0" indent="0">
              <a:buNone/>
            </a:pPr>
            <a:endParaRPr lang="en-US" sz="28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FF00"/>
                </a:solidFill>
              </a:rPr>
              <a:t>Definition: State of not having enough of something</a:t>
            </a:r>
          </a:p>
          <a:p>
            <a:pPr marL="0" indent="0">
              <a:buNone/>
            </a:pPr>
            <a:endParaRPr lang="en-US" sz="28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800" b="1" dirty="0" smtClean="0">
                <a:solidFill>
                  <a:srgbClr val="FFFF00"/>
                </a:solidFill>
              </a:rPr>
              <a:t>Ex: Traditional Economy, </a:t>
            </a:r>
            <a:r>
              <a:rPr lang="en-US" sz="2800" b="1" dirty="0" err="1" smtClean="0">
                <a:solidFill>
                  <a:srgbClr val="FFFF00"/>
                </a:solidFill>
              </a:rPr>
              <a:t>Manorialism</a:t>
            </a:r>
            <a:r>
              <a:rPr lang="en-US" sz="2800" b="1" dirty="0" smtClean="0">
                <a:solidFill>
                  <a:srgbClr val="FFFF00"/>
                </a:solidFill>
              </a:rPr>
              <a:t>, Mercantilism, Capitalism</a:t>
            </a:r>
          </a:p>
          <a:p>
            <a:pPr marL="0" indent="0">
              <a:buNone/>
            </a:pPr>
            <a:endParaRPr lang="en-US" sz="28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/>
              <a:t>Main Question</a:t>
            </a:r>
            <a:r>
              <a:rPr lang="en-US" sz="2400" b="1" dirty="0" smtClean="0">
                <a:solidFill>
                  <a:srgbClr val="FFFF00"/>
                </a:solidFill>
              </a:rPr>
              <a:t>: In a world with scarce resources, how do people get what they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                                   need and want?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  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 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649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230909"/>
            <a:ext cx="9905998" cy="886691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FF00"/>
                </a:solidFill>
              </a:rPr>
              <a:t>1. What is an enduring issue?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117600"/>
            <a:ext cx="9905999" cy="55510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sz="2400" b="1" dirty="0" smtClean="0"/>
              <a:t>Enduring: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Definition- Continuing or long lasting</a:t>
            </a: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 </a:t>
            </a:r>
            <a:r>
              <a:rPr lang="en-US" sz="2400" b="1" dirty="0" smtClean="0"/>
              <a:t>Issue: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Definition: An important topic for discussion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-Throughout the course of history, civilizations have been dealing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with enduring issues because they are difficult to solve and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happen frequently 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-These enduring issues have become historically significant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because of the cultures that have been affected and had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long lasting effects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166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1137"/>
          </a:xfrm>
        </p:spPr>
        <p:txBody>
          <a:bodyPr/>
          <a:lstStyle/>
          <a:p>
            <a:r>
              <a:rPr lang="en-US" b="1" dirty="0" smtClean="0">
                <a:solidFill>
                  <a:srgbClr val="FFFF00"/>
                </a:solidFill>
              </a:rPr>
              <a:t>2. Enduring Issues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9456" y="1690256"/>
            <a:ext cx="9680398" cy="45581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smtClean="0"/>
              <a:t>1. Conflict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          Definition : Serious disagreement (argument) between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              individuals, cultures and nations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Ex: Fall of Rome, Mongol Conquest of Asia, Crusades, Protestant Reformation, Rise of the Absolute Monarchies and Encounter and Colonization of the Americas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/>
              <a:t>Main Question</a:t>
            </a:r>
            <a:r>
              <a:rPr lang="en-US" sz="2400" b="1" dirty="0" smtClean="0">
                <a:solidFill>
                  <a:srgbClr val="FFFF00"/>
                </a:solidFill>
              </a:rPr>
              <a:t>: What causes conflict?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          What effects does it have?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13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55646"/>
          </a:xfrm>
        </p:spPr>
        <p:txBody>
          <a:bodyPr/>
          <a:lstStyle/>
          <a:p>
            <a:r>
              <a:rPr lang="en-US" dirty="0" smtClean="0"/>
              <a:t>2. Enduring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3345" y="1450110"/>
            <a:ext cx="11388437" cy="47982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/>
              <a:t>2. Cooperation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    Definition: Process of working together to achieve the same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             goal</a:t>
            </a:r>
          </a:p>
          <a:p>
            <a:pPr marL="0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Ex: Neolithic Revolution, Silk Road Trade Network, Trans-Saharan Trade Network, Triangular Trade, Golden Ages, Renaissance, Scientific Revolution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/>
              <a:t>Main Question: </a:t>
            </a:r>
            <a:r>
              <a:rPr lang="en-US" sz="2400" b="1" dirty="0" smtClean="0">
                <a:solidFill>
                  <a:srgbClr val="FFFF00"/>
                </a:solidFill>
              </a:rPr>
              <a:t>Why do we cooperate with one another?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          What effects can cooperation have?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26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006627"/>
          </a:xfrm>
        </p:spPr>
        <p:txBody>
          <a:bodyPr/>
          <a:lstStyle/>
          <a:p>
            <a:r>
              <a:rPr lang="en-US" dirty="0" smtClean="0"/>
              <a:t>2. Enduring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376218"/>
            <a:ext cx="9767888" cy="4872181"/>
          </a:xfrm>
        </p:spPr>
        <p:txBody>
          <a:bodyPr/>
          <a:lstStyle/>
          <a:p>
            <a:pPr marL="0" indent="0">
              <a:buNone/>
            </a:pPr>
            <a:r>
              <a:rPr lang="en-US" sz="2400" b="1" dirty="0" smtClean="0"/>
              <a:t>3. Power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            Definition: Ability to influence or control the behavior of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             people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Ex: Law Codes, Feudalism, Rise of the Roman Catholic Church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Absolute Monarchs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/>
              <a:t>Main Question: How is power gained or lost?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7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5130" y="408099"/>
            <a:ext cx="9404723" cy="1400530"/>
          </a:xfrm>
        </p:spPr>
        <p:txBody>
          <a:bodyPr/>
          <a:lstStyle/>
          <a:p>
            <a:r>
              <a:rPr lang="en-US" dirty="0" smtClean="0"/>
              <a:t>2. Enduring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108364"/>
            <a:ext cx="10479088" cy="5140035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b="1" dirty="0" smtClean="0"/>
              <a:t>4. Inequality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                 Definition: State of Being Unequal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Ex: Caste System, Feudalism, Encomienda System, Roman Society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/>
              <a:t>Main Question: </a:t>
            </a:r>
            <a:r>
              <a:rPr lang="en-US" sz="2400" b="1" dirty="0" smtClean="0">
                <a:solidFill>
                  <a:srgbClr val="FFFF00"/>
                </a:solidFill>
              </a:rPr>
              <a:t>What are the effects of inequality?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23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Enduring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582" y="1330036"/>
            <a:ext cx="11240654" cy="4918363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b="1" dirty="0" smtClean="0"/>
              <a:t>5. Innovation</a:t>
            </a:r>
          </a:p>
          <a:p>
            <a:pPr marL="0" indent="0">
              <a:buNone/>
            </a:pPr>
            <a:r>
              <a:rPr lang="en-US" sz="2400" b="1" dirty="0"/>
              <a:t> </a:t>
            </a:r>
            <a:r>
              <a:rPr lang="en-US" sz="2400" b="1" dirty="0" smtClean="0"/>
              <a:t>             </a:t>
            </a:r>
            <a:r>
              <a:rPr lang="en-US" sz="2400" b="1" dirty="0" smtClean="0">
                <a:solidFill>
                  <a:srgbClr val="FFFF00"/>
                </a:solidFill>
              </a:rPr>
              <a:t>Definition: A change or new way of doing something that can   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       have a positive or negative impact on a civilization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  Ex: Neolithic Revolution, Renaissance, Scientific Revolution, Enlightenment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Golden Ages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/>
              <a:t>Main Question</a:t>
            </a:r>
            <a:r>
              <a:rPr lang="en-US" sz="2400" b="1" dirty="0" smtClean="0">
                <a:solidFill>
                  <a:srgbClr val="FFFF00"/>
                </a:solidFill>
              </a:rPr>
              <a:t>: Do the benefits of innovation outweigh the costs?                  </a:t>
            </a:r>
          </a:p>
          <a:p>
            <a:pPr marL="0" indent="0">
              <a:buNone/>
            </a:pPr>
            <a:endParaRPr lang="en-US" sz="2400" b="1" dirty="0" smtClean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256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18700"/>
          </a:xfrm>
        </p:spPr>
        <p:txBody>
          <a:bodyPr/>
          <a:lstStyle/>
          <a:p>
            <a:r>
              <a:rPr lang="en-US" dirty="0" smtClean="0"/>
              <a:t>2. Enduring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818" y="1394692"/>
            <a:ext cx="11120582" cy="4853708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sz="2400" b="1" dirty="0" smtClean="0"/>
              <a:t>6. Interconnectedness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                  Definition: State of having connections or relationships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       with other people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Ex: Cultural Diffusion, Trans-Saharan Trade Route, Silk Road Trade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            Network, Columbian Exchange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/>
              <a:t>Main Question</a:t>
            </a:r>
            <a:r>
              <a:rPr lang="en-US" sz="2400" b="1" dirty="0" smtClean="0">
                <a:solidFill>
                  <a:srgbClr val="FFFF00"/>
                </a:solidFill>
              </a:rPr>
              <a:t>: Do the benefits of interconnectedness outweigh the costs?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      </a:t>
            </a: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FFFF00"/>
                </a:solidFill>
              </a:rPr>
              <a:t>            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748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Enduring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273" y="1459346"/>
            <a:ext cx="10825017" cy="4789054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7</a:t>
            </a:r>
            <a:r>
              <a:rPr lang="en-US" sz="2400" b="1" dirty="0" smtClean="0"/>
              <a:t>. Ideas and Beliefs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      Definition: Shape the ways cultures look at the world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>
                <a:solidFill>
                  <a:srgbClr val="FFFF00"/>
                </a:solidFill>
              </a:rPr>
              <a:t>Ex: World Religions, Enlightenment, Scientific Revolution, Protestant 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      Reformation</a:t>
            </a:r>
          </a:p>
          <a:p>
            <a:pPr marL="0" indent="0">
              <a:buNone/>
            </a:pPr>
            <a:endParaRPr lang="en-US" sz="2400" b="1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en-US" sz="2400" b="1" dirty="0" smtClean="0"/>
              <a:t>Main Question</a:t>
            </a:r>
            <a:r>
              <a:rPr lang="en-US" sz="2400" b="1" dirty="0" smtClean="0">
                <a:solidFill>
                  <a:srgbClr val="FFFF00"/>
                </a:solidFill>
              </a:rPr>
              <a:t>: How do ideas and beliefs shape our lives and the world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FFFF00"/>
                </a:solidFill>
              </a:rPr>
              <a:t> </a:t>
            </a:r>
            <a:r>
              <a:rPr lang="en-US" sz="2400" b="1" dirty="0" smtClean="0">
                <a:solidFill>
                  <a:srgbClr val="FFFF00"/>
                </a:solidFill>
              </a:rPr>
              <a:t>           around us?</a:t>
            </a:r>
            <a:endParaRPr lang="en-US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986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5422</TotalTime>
  <Words>539</Words>
  <Application>Microsoft Office PowerPoint</Application>
  <PresentationFormat>Widescreen</PresentationFormat>
  <Paragraphs>107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Century Gothic</vt:lpstr>
      <vt:lpstr>Wingdings 3</vt:lpstr>
      <vt:lpstr>Ion</vt:lpstr>
      <vt:lpstr>Enduring Issues Essay</vt:lpstr>
      <vt:lpstr>1. What is an enduring issue?</vt:lpstr>
      <vt:lpstr>2. Enduring Issues</vt:lpstr>
      <vt:lpstr>2. Enduring Issues</vt:lpstr>
      <vt:lpstr>2. Enduring Issues</vt:lpstr>
      <vt:lpstr>2. Enduring Issues</vt:lpstr>
      <vt:lpstr>2. Enduring Issues</vt:lpstr>
      <vt:lpstr>2. Enduring Issues</vt:lpstr>
      <vt:lpstr>2. Enduring Issues</vt:lpstr>
      <vt:lpstr>2. Enduring Issues</vt:lpstr>
      <vt:lpstr>2. Enduring Issue</vt:lpstr>
    </vt:vector>
  </TitlesOfParts>
  <Company>NFCSD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Enduring Issues Essay</dc:title>
  <dc:creator>ERIK OLANDER</dc:creator>
  <cp:lastModifiedBy>Cori L. Cuddahee</cp:lastModifiedBy>
  <cp:revision>12</cp:revision>
  <cp:lastPrinted>2017-10-02T12:21:36Z</cp:lastPrinted>
  <dcterms:created xsi:type="dcterms:W3CDTF">2017-09-28T16:35:11Z</dcterms:created>
  <dcterms:modified xsi:type="dcterms:W3CDTF">2019-08-05T14:54:07Z</dcterms:modified>
</cp:coreProperties>
</file>